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484" r:id="rId2"/>
    <p:sldId id="256" r:id="rId3"/>
    <p:sldId id="350" r:id="rId4"/>
    <p:sldId id="353" r:id="rId5"/>
    <p:sldId id="355" r:id="rId6"/>
    <p:sldId id="483" r:id="rId7"/>
    <p:sldId id="357" r:id="rId8"/>
    <p:sldId id="358" r:id="rId9"/>
    <p:sldId id="359" r:id="rId10"/>
    <p:sldId id="360" r:id="rId11"/>
    <p:sldId id="363" r:id="rId12"/>
    <p:sldId id="367" r:id="rId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E0DFE1"/>
    <a:srgbClr val="13542A"/>
    <a:srgbClr val="95C943"/>
    <a:srgbClr val="FF0066"/>
    <a:srgbClr val="FF00FF"/>
    <a:srgbClr val="00FF00"/>
    <a:srgbClr val="FF6600"/>
    <a:srgbClr val="025723"/>
    <a:srgbClr val="0257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02" autoAdjust="0"/>
    <p:restoredTop sz="95386" autoAdjust="0"/>
  </p:normalViewPr>
  <p:slideViewPr>
    <p:cSldViewPr snapToGrid="0">
      <p:cViewPr varScale="1">
        <p:scale>
          <a:sx n="88" d="100"/>
          <a:sy n="88" d="100"/>
        </p:scale>
        <p:origin x="1086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AFCA1C-BA1E-4B75-952E-643AA674D960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ED32A6-1E79-46FE-B3D7-89574FE298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24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2890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5368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246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37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724000" cy="3600450"/>
          </a:xfrm>
        </p:spPr>
        <p:txBody>
          <a:bodyPr wrap="square">
            <a:normAutofit/>
          </a:bodyPr>
          <a:lstStyle/>
          <a:p>
            <a:pPr marL="72000" lvl="1" algn="l"/>
            <a:endParaRPr lang="en-US" altLang="zh-CN" sz="1200" baseline="0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C796A7-D9EC-49DE-9607-4DC3AE7EF713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585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309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>
                <a:latin typeface="Times New Roman" charset="0"/>
                <a:ea typeface="Times New Roman" charset="0"/>
                <a:cs typeface="Times New Roman" charset="0"/>
              </a:rPr>
              <a:t>太平鸟</a:t>
            </a:r>
            <a:endParaRPr lang="en-US" altLang="zh-CN" baseline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6770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748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kern="1200" baseline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39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3522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O_v</a:t>
            </a:r>
            <a:r>
              <a:rPr lang="en-US" altLang="zh-CN" dirty="0"/>
              <a:t>: output feature by integrating the initial features and the features at t-iteration.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50347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 (): attention function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3941AC-2C4B-4D22-A52D-43A35A5D257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007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7850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941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0340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4043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45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692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44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645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4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Rectangle 2"/>
          <p:cNvSpPr>
            <a:spLocks noChangeArrowheads="1"/>
          </p:cNvSpPr>
          <p:nvPr userDrawn="1"/>
        </p:nvSpPr>
        <p:spPr bwMode="auto">
          <a:xfrm>
            <a:off x="1131358" y="3598107"/>
            <a:ext cx="6881283" cy="67959"/>
          </a:xfrm>
          <a:prstGeom prst="rect">
            <a:avLst/>
          </a:prstGeom>
          <a:gradFill rotWithShape="1">
            <a:gsLst>
              <a:gs pos="0">
                <a:srgbClr val="BA2414"/>
              </a:gs>
              <a:gs pos="100000">
                <a:srgbClr val="BA2414">
                  <a:gamma/>
                  <a:tint val="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defRPr/>
            </a:pPr>
            <a:endParaRPr kumimoji="1" lang="en-GB" dirty="0">
              <a:solidFill>
                <a:schemeClr val="hlink"/>
              </a:solidFill>
              <a:latin typeface="Gulim" pitchFamily="34" charset="-127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8086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>
            <a:off x="1879600" y="1938642"/>
            <a:ext cx="5291667" cy="51025"/>
          </a:xfrm>
          <a:prstGeom prst="rect">
            <a:avLst/>
          </a:prstGeom>
          <a:gradFill rotWithShape="1">
            <a:gsLst>
              <a:gs pos="0">
                <a:srgbClr val="BA2414"/>
              </a:gs>
              <a:gs pos="100000">
                <a:srgbClr val="BA2414">
                  <a:gamma/>
                  <a:tint val="0"/>
                  <a:invGamma/>
                </a:srgbClr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latinLnBrk="1">
              <a:defRPr/>
            </a:pPr>
            <a:endParaRPr kumimoji="1" lang="en-GB" dirty="0">
              <a:solidFill>
                <a:schemeClr val="hlink"/>
              </a:solidFill>
              <a:latin typeface="Gulim" pitchFamily="34" charset="-127"/>
              <a:ea typeface="Guli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8144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7"/>
          <p:cNvSpPr>
            <a:spLocks noChangeArrowheads="1"/>
          </p:cNvSpPr>
          <p:nvPr userDrawn="1"/>
        </p:nvSpPr>
        <p:spPr bwMode="auto">
          <a:xfrm flipV="1">
            <a:off x="133351" y="789834"/>
            <a:ext cx="810000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000000"/>
              </a:solidFill>
              <a:latin typeface="+mn-lt"/>
              <a:ea typeface="+mn-ea"/>
            </a:endParaRPr>
          </a:p>
        </p:txBody>
      </p:sp>
      <p:pic>
        <p:nvPicPr>
          <p:cNvPr id="7" name="Picture 9"/>
          <p:cNvPicPr>
            <a:picLocks noChangeAspect="1"/>
          </p:cNvPicPr>
          <p:nvPr userDrawn="1"/>
        </p:nvPicPr>
        <p:blipFill rotWithShape="1">
          <a:blip r:embed="rId2" cstate="print">
            <a:extLst/>
          </a:blip>
          <a:srcRect r="3859"/>
          <a:stretch/>
        </p:blipFill>
        <p:spPr>
          <a:xfrm>
            <a:off x="8297971" y="77686"/>
            <a:ext cx="758972" cy="7578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52130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3879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4BEB2-7B3A-4A99-8357-2C3606D30DAA}" type="datetimeFigureOut">
              <a:rPr lang="zh-CN" altLang="en-US" smtClean="0"/>
              <a:t>2019/2/13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BD0F1-96FD-43B5-8F36-60742F1AEB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6769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3" r:id="rId8"/>
    <p:sldLayoutId id="2147483672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gif"/><Relationship Id="rId7" Type="http://schemas.openxmlformats.org/officeDocument/2006/relationships/image" Target="../media/image6.pn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gif"/><Relationship Id="rId7" Type="http://schemas.openxmlformats.org/officeDocument/2006/relationships/image" Target="../media/image22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18.png"/><Relationship Id="rId1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33488" y="1065007"/>
            <a:ext cx="2099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648043"/>
            <a:ext cx="938784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altLang="zh-CN" sz="1600" dirty="0"/>
              <a:t>Visual Question </a:t>
            </a:r>
            <a:r>
              <a:rPr lang="en-US" altLang="zh-CN" sz="1600" b="1" dirty="0">
                <a:solidFill>
                  <a:srgbClr val="0000FF"/>
                </a:solidFill>
              </a:rPr>
              <a:t>Reasoning</a:t>
            </a:r>
            <a:r>
              <a:rPr lang="en-US" altLang="zh-CN" sz="1600" dirty="0">
                <a:solidFill>
                  <a:srgbClr val="0000FF"/>
                </a:solidFill>
              </a:rPr>
              <a:t> </a:t>
            </a:r>
            <a:r>
              <a:rPr lang="en-US" altLang="zh-CN" sz="1600" dirty="0"/>
              <a:t>on General Dependency Tree, </a:t>
            </a:r>
            <a:r>
              <a:rPr lang="en-US" altLang="zh-CN" sz="1600" b="1" dirty="0"/>
              <a:t>CVPR2018</a:t>
            </a:r>
          </a:p>
          <a:p>
            <a:pPr marL="285750" indent="-285750" algn="just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altLang="zh-CN" sz="1600" dirty="0"/>
              <a:t>Symbolic Graph </a:t>
            </a:r>
            <a:r>
              <a:rPr lang="en-US" altLang="zh-CN" sz="1600" b="1" dirty="0">
                <a:solidFill>
                  <a:srgbClr val="0000FF"/>
                </a:solidFill>
              </a:rPr>
              <a:t>Reasoning</a:t>
            </a:r>
            <a:r>
              <a:rPr lang="en-US" altLang="zh-CN" sz="1600" dirty="0">
                <a:solidFill>
                  <a:srgbClr val="0000FF"/>
                </a:solidFill>
              </a:rPr>
              <a:t> </a:t>
            </a:r>
            <a:r>
              <a:rPr lang="en-US" altLang="zh-CN" sz="1600" dirty="0"/>
              <a:t>Meets Convolutions, </a:t>
            </a:r>
            <a:r>
              <a:rPr lang="en-US" altLang="zh-CN" sz="1600" b="1" dirty="0" smtClean="0"/>
              <a:t>NIPS2018</a:t>
            </a:r>
          </a:p>
          <a:p>
            <a:pPr marL="285750" indent="-285750" algn="just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Hybrid</a:t>
            </a:r>
            <a:r>
              <a:rPr lang="en-US" altLang="zh-CN" sz="1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Knowledge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Routed Modules for Large-scale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Object Detection,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b="1" dirty="0" smtClean="0">
                <a:latin typeface="Times New Roman" charset="0"/>
                <a:ea typeface="Times New Roman" charset="0"/>
                <a:cs typeface="Times New Roman" charset="0"/>
              </a:rPr>
              <a:t>NIPS2018</a:t>
            </a:r>
          </a:p>
          <a:p>
            <a:pPr marL="285750" indent="-285750" algn="just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Deep </a:t>
            </a:r>
            <a:r>
              <a:rPr lang="en-US" altLang="zh-CN" sz="1600" b="1" dirty="0">
                <a:solidFill>
                  <a:srgbClr val="0000FF"/>
                </a:solidFill>
                <a:latin typeface="Times New Roman" charset="0"/>
                <a:ea typeface="Times New Roman" charset="0"/>
                <a:cs typeface="Times New Roman" charset="0"/>
              </a:rPr>
              <a:t>Reasoning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with </a:t>
            </a:r>
            <a:r>
              <a:rPr lang="en-US" altLang="zh-CN" sz="16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 Graph for Social Relationship Understanding, </a:t>
            </a:r>
            <a:r>
              <a:rPr lang="en-US" altLang="zh-CN" sz="1600" b="1" dirty="0">
                <a:latin typeface="Times New Roman" charset="0"/>
                <a:ea typeface="Times New Roman" charset="0"/>
                <a:cs typeface="Times New Roman" charset="0"/>
              </a:rPr>
              <a:t>IJCAI2018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. </a:t>
            </a:r>
            <a:endParaRPr lang="en-US" altLang="zh-CN" sz="1600" b="1" dirty="0" smtClean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altLang="zh-CN" sz="16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-Embedded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Representation Learning for Fine-Grained Image Recognition, </a:t>
            </a:r>
            <a:r>
              <a:rPr lang="en-US" altLang="zh-CN" sz="1600" b="1" dirty="0" smtClean="0">
                <a:latin typeface="Times New Roman" charset="0"/>
                <a:ea typeface="Times New Roman" charset="0"/>
                <a:cs typeface="Times New Roman" charset="0"/>
              </a:rPr>
              <a:t>IJCAI2018</a:t>
            </a:r>
            <a:endParaRPr lang="en-US" altLang="zh-CN" sz="16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 algn="just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altLang="zh-CN" sz="1600" b="1" dirty="0" smtClean="0">
                <a:solidFill>
                  <a:srgbClr val="FF0000"/>
                </a:solidFill>
              </a:rPr>
              <a:t>Knowledge</a:t>
            </a:r>
            <a:r>
              <a:rPr lang="en-US" altLang="zh-CN" sz="1600" dirty="0" smtClean="0"/>
              <a:t>-Guided </a:t>
            </a:r>
            <a:r>
              <a:rPr lang="en-US" altLang="zh-CN" sz="1600" dirty="0"/>
              <a:t>Recurrent Neural Network Learning for Task-oriented </a:t>
            </a:r>
            <a:r>
              <a:rPr lang="en-US" altLang="zh-CN" sz="1600" dirty="0" smtClean="0"/>
              <a:t>Action</a:t>
            </a:r>
            <a:r>
              <a:rPr lang="en-US" altLang="zh-CN" sz="1600" dirty="0" smtClean="0">
                <a:latin typeface="Times New Roman" charset="0"/>
                <a:cs typeface="Times New Roman" charset="0"/>
              </a:rPr>
              <a:t>,</a:t>
            </a: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b="1" dirty="0" smtClean="0">
                <a:latin typeface="Times New Roman" charset="0"/>
                <a:ea typeface="Times New Roman" charset="0"/>
                <a:cs typeface="Times New Roman" charset="0"/>
              </a:rPr>
              <a:t>ICME2017 Best Paper</a:t>
            </a:r>
          </a:p>
          <a:p>
            <a:pPr marL="285750" indent="-285750" algn="just">
              <a:spcBef>
                <a:spcPts val="200"/>
              </a:spcBef>
              <a:spcAft>
                <a:spcPts val="200"/>
              </a:spcAft>
              <a:buFont typeface="Arial" charset="0"/>
              <a:buChar char="•"/>
            </a:pPr>
            <a:r>
              <a:rPr lang="en-US" altLang="zh-CN" sz="16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-Embedded Routing Network for Scene Graph Generation,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Work in progress</a:t>
            </a:r>
            <a:r>
              <a:rPr lang="en-US" altLang="zh-CN" sz="16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altLang="zh-CN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55075" y="2259272"/>
            <a:ext cx="2992568" cy="63347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Symbolic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endParaRPr kumimoji="1" lang="zh-CN" altLang="en-US" sz="2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" name="直线箭头连接符 13"/>
          <p:cNvCxnSpPr>
            <a:stCxn id="8" idx="3"/>
            <a:endCxn id="12" idx="1"/>
          </p:cNvCxnSpPr>
          <p:nvPr/>
        </p:nvCxnSpPr>
        <p:spPr>
          <a:xfrm>
            <a:off x="3947643" y="2576009"/>
            <a:ext cx="806791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右箭头 9"/>
          <p:cNvSpPr/>
          <p:nvPr/>
        </p:nvSpPr>
        <p:spPr>
          <a:xfrm rot="19200000">
            <a:off x="2806167" y="1984759"/>
            <a:ext cx="309664" cy="2334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000"/>
          </a:p>
        </p:txBody>
      </p:sp>
      <p:sp>
        <p:nvSpPr>
          <p:cNvPr id="11" name="文本框 10"/>
          <p:cNvSpPr txBox="1"/>
          <p:nvPr/>
        </p:nvSpPr>
        <p:spPr>
          <a:xfrm>
            <a:off x="3357926" y="1530266"/>
            <a:ext cx="1847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54434" y="2259272"/>
            <a:ext cx="2992568" cy="633473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Image Feature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 Learning</a:t>
            </a:r>
            <a:endParaRPr kumimoji="1" lang="zh-CN" altLang="en-US" sz="2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37360" y="1422400"/>
            <a:ext cx="5354320" cy="460542"/>
          </a:xfrm>
          <a:prstGeom prst="rect">
            <a:avLst/>
          </a:prstGeom>
          <a:noFill/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Visual Understanding with Knowledge</a:t>
            </a:r>
            <a:r>
              <a:rPr kumimoji="1" lang="zh-CN" altLang="en-US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Reasoning</a:t>
            </a:r>
            <a:endParaRPr kumimoji="1" lang="zh-CN" altLang="en-US" sz="200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右箭头 13"/>
          <p:cNvSpPr/>
          <p:nvPr/>
        </p:nvSpPr>
        <p:spPr>
          <a:xfrm rot="13808561">
            <a:off x="5240835" y="2005175"/>
            <a:ext cx="309664" cy="233464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 sz="2000"/>
          </a:p>
        </p:txBody>
      </p: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5995E8CE-A7FB-4BC1-8AA7-96C65A0E3DF7}"/>
              </a:ext>
            </a:extLst>
          </p:cNvPr>
          <p:cNvSpPr/>
          <p:nvPr/>
        </p:nvSpPr>
        <p:spPr>
          <a:xfrm>
            <a:off x="634830" y="880498"/>
            <a:ext cx="81312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ow to harness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 diverse human professional or commonsense knowledge</a:t>
            </a:r>
            <a:endParaRPr lang="zh-CN" altLang="en-US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pPr algn="ctr">
              <a:lnSpc>
                <a:spcPts val="3660"/>
              </a:lnSpc>
              <a:buClr>
                <a:schemeClr val="tx1"/>
              </a:buClr>
            </a:pP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Visual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Understanding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meets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Reasoning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4363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8324444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Embedded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7200" y="4780984"/>
            <a:ext cx="8229601" cy="150810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Advantages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compared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existing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methods: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Enhances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the feature representation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facilitate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distinguish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subtle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difference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subordinate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categories.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Learn feature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maps with a meaningful configuration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highlighted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region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finely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accord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discriminative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attributes.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2094" y="852556"/>
            <a:ext cx="8314707" cy="3829925"/>
            <a:chOff x="372094" y="852556"/>
            <a:chExt cx="8314707" cy="382992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094" y="852556"/>
              <a:ext cx="8314707" cy="38299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551" y="3871876"/>
              <a:ext cx="1847949" cy="68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777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8324444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Experiment on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Caltech-UCSD bird </a:t>
            </a:r>
            <a:r>
              <a:rPr lang="en-US" altLang="zh-CN" b="1" dirty="0" smtClean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dataset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4409440" y="6123970"/>
            <a:ext cx="4511040" cy="553998"/>
          </a:xfrm>
          <a:prstGeom prst="rect">
            <a:avLst/>
          </a:prstGeom>
          <a:solidFill>
            <a:schemeClr val="bg2"/>
          </a:solidFill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Bef>
                <a:spcPts val="1200"/>
              </a:spcBef>
            </a:pP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Improve</a:t>
            </a: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accuracies</a:t>
            </a: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by</a:t>
            </a: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1.3%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and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1.4%</a:t>
            </a:r>
            <a:r>
              <a:rPr lang="zh-CN" altLang="en-US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two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general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latin typeface="Times New Roman" pitchFamily="18" charset="0"/>
                <a:cs typeface="Times New Roman" pitchFamily="18" charset="0"/>
              </a:rPr>
              <a:t>setting</a:t>
            </a:r>
            <a:r>
              <a:rPr lang="zh-CN" alt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of</a:t>
            </a: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CUB</a:t>
            </a:r>
            <a:r>
              <a:rPr lang="zh-CN" altLang="en-US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dirty="0">
                <a:solidFill>
                  <a:prstClr val="black"/>
                </a:solidFill>
                <a:latin typeface="Times New Roman" pitchFamily="18" charset="0"/>
                <a:cs typeface="Times New Roman" pitchFamily="18" charset="0"/>
              </a:rPr>
              <a:t>dataset</a:t>
            </a:r>
          </a:p>
        </p:txBody>
      </p:sp>
      <p:sp>
        <p:nvSpPr>
          <p:cNvPr id="10" name="矩形 9"/>
          <p:cNvSpPr/>
          <p:nvPr/>
        </p:nvSpPr>
        <p:spPr>
          <a:xfrm>
            <a:off x="133084" y="864271"/>
            <a:ext cx="90109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200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categories,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5,994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images for training 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and 5,794 images for test</a:t>
            </a:r>
            <a:endParaRPr lang="en-US" altLang="zh-CN" sz="20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2617" y="1664652"/>
            <a:ext cx="4505325" cy="1971675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2143" y="3682510"/>
            <a:ext cx="4505954" cy="2467319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5869198" y="1338064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State of the art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855998" y="1317744"/>
            <a:ext cx="1005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Baseline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225272" y="1700434"/>
            <a:ext cx="3878534" cy="1371791"/>
            <a:chOff x="225272" y="1838864"/>
            <a:chExt cx="3878534" cy="1371791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5272" y="1838864"/>
              <a:ext cx="2191056" cy="1371791"/>
            </a:xfrm>
            <a:prstGeom prst="rect">
              <a:avLst/>
            </a:prstGeom>
          </p:spPr>
        </p:pic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8593" y="1847437"/>
              <a:ext cx="1705213" cy="1362265"/>
            </a:xfrm>
            <a:prstGeom prst="rect">
              <a:avLst/>
            </a:prstGeom>
          </p:spPr>
        </p:pic>
        <p:pic>
          <p:nvPicPr>
            <p:cNvPr id="35" name="图片 34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5261" y="1911350"/>
              <a:ext cx="1695687" cy="219074"/>
            </a:xfrm>
            <a:prstGeom prst="rect">
              <a:avLst/>
            </a:prstGeom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0757" y="1905000"/>
              <a:ext cx="971686" cy="223838"/>
            </a:xfrm>
            <a:prstGeom prst="rect">
              <a:avLst/>
            </a:prstGeom>
          </p:spPr>
        </p:pic>
      </p:grpSp>
      <p:sp>
        <p:nvSpPr>
          <p:cNvPr id="39" name="文本框 38"/>
          <p:cNvSpPr txBox="1"/>
          <p:nvPr/>
        </p:nvSpPr>
        <p:spPr>
          <a:xfrm>
            <a:off x="125535" y="3076111"/>
            <a:ext cx="402990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Baseline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methods: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CB-CNN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compact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bilinear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</a:p>
          <a:p>
            <a:pPr marL="285750" indent="-285750">
              <a:buFont typeface="Arial" charset="0"/>
              <a:buChar char="•"/>
            </a:pPr>
            <a:endParaRPr kumimoji="1"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Self-guided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selection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 remove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during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gated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selection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features</a:t>
            </a:r>
          </a:p>
          <a:p>
            <a:pPr marL="285750" indent="-285750">
              <a:buFont typeface="Arial" charset="0"/>
              <a:buChar char="•"/>
            </a:pPr>
            <a:endParaRPr lang="en-US" altLang="zh-CN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Concatenation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Simply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concatenate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recognition.</a:t>
            </a:r>
          </a:p>
        </p:txBody>
      </p:sp>
    </p:spTree>
    <p:extLst>
      <p:ext uri="{BB962C8B-B14F-4D97-AF65-F5344CB8AC3E}">
        <p14:creationId xmlns:p14="http://schemas.microsoft.com/office/powerpoint/2010/main" val="3739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8324444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visualization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82149" y="930513"/>
            <a:ext cx="991792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Explicitly associating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specific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attributes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representations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20" y="1424421"/>
            <a:ext cx="6742167" cy="47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208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71836A-2550-4612-A821-D2C28590DDDA}" type="datetime1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2019/2/13</a:t>
            </a:fld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CN">
                <a:solidFill>
                  <a:prstClr val="white">
                    <a:lumMod val="95000"/>
                  </a:prstClr>
                </a:solidFill>
              </a:rPr>
              <a:t>Page </a:t>
            </a:r>
            <a:fld id="{0C913308-F349-4B6D-A68A-DD1791B4A57B}" type="slidenum">
              <a:rPr lang="zh-CN" altLang="en-US" smtClean="0">
                <a:solidFill>
                  <a:prstClr val="white">
                    <a:lumMod val="95000"/>
                  </a:prstClr>
                </a:solidFill>
              </a:rPr>
              <a:pPr/>
              <a:t>2</a:t>
            </a:fld>
            <a:r>
              <a:rPr lang="zh-CN" altLang="en-US">
                <a:solidFill>
                  <a:prstClr val="white">
                    <a:lumMod val="95000"/>
                  </a:prstClr>
                </a:solidFill>
              </a:rPr>
              <a:t> </a:t>
            </a:r>
            <a:endParaRPr lang="zh-CN" altLang="en-US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="" xmlns:a16="http://schemas.microsoft.com/office/drawing/2014/main" id="{6D192B43-27BD-4C83-B3B1-B859404AD8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52880"/>
            <a:ext cx="9144000" cy="1899920"/>
          </a:xfrm>
        </p:spPr>
        <p:txBody>
          <a:bodyPr>
            <a:noAutofit/>
          </a:bodyPr>
          <a:lstStyle/>
          <a:p>
            <a:pPr>
              <a:lnSpc>
                <a:spcPts val="3660"/>
              </a:lnSpc>
              <a:buClr>
                <a:schemeClr val="tx1"/>
              </a:buClr>
            </a:pP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Knowledge-Embedded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Representation Learning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/>
            </a:r>
            <a:b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for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Fine-Grained Image Recognition </a:t>
            </a:r>
          </a:p>
        </p:txBody>
      </p:sp>
      <p:sp>
        <p:nvSpPr>
          <p:cNvPr id="7" name="副标题 2">
            <a:extLst>
              <a:ext uri="{FF2B5EF4-FFF2-40B4-BE49-F238E27FC236}">
                <a16:creationId xmlns="" xmlns:a16="http://schemas.microsoft.com/office/drawing/2014/main" id="{298195D1-123A-456F-A00E-2772697343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428836"/>
            <a:ext cx="6858000" cy="1353308"/>
          </a:xfrm>
        </p:spPr>
        <p:txBody>
          <a:bodyPr>
            <a:noAutofit/>
          </a:bodyPr>
          <a:lstStyle/>
          <a:p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Tianshui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Chen, Liang Lin*, </a:t>
            </a:r>
            <a:endParaRPr lang="en-US" altLang="zh-CN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Riquan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Chen, Yang Wu, </a:t>
            </a:r>
            <a:r>
              <a:rPr lang="en-US" altLang="zh-CN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Xiaonan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Luo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pPr algn="ctr">
              <a:lnSpc>
                <a:spcPts val="3660"/>
              </a:lnSpc>
              <a:buClr>
                <a:schemeClr val="tx1"/>
              </a:buClr>
            </a:pP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Visual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Understanding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meets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zh-CN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charset="0"/>
                <a:ea typeface="Times New Roman" charset="0"/>
                <a:cs typeface="Times New Roman" charset="0"/>
              </a:rPr>
              <a:t>Reasoning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207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Fine-Grained</a:t>
            </a:r>
            <a:r>
              <a:rPr lang="zh-CN" altLang="en-US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Classification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51520" y="943007"/>
            <a:ext cx="75003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latin typeface="Times New Roman" charset="0"/>
                <a:ea typeface="Times New Roman" charset="0"/>
                <a:cs typeface="Times New Roman" charset="0"/>
              </a:rPr>
              <a:t>Objective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Distinguish </a:t>
            </a:r>
            <a:r>
              <a:rPr kumimoji="1"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subordinate categories</a:t>
            </a:r>
            <a:r>
              <a:rPr kumimoji="1"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under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basic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category.</a:t>
            </a:r>
            <a:r>
              <a:rPr kumimoji="1"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</p:txBody>
      </p:sp>
      <p:grpSp>
        <p:nvGrpSpPr>
          <p:cNvPr id="7" name="组 6"/>
          <p:cNvGrpSpPr/>
          <p:nvPr/>
        </p:nvGrpSpPr>
        <p:grpSpPr>
          <a:xfrm>
            <a:off x="188832" y="1424419"/>
            <a:ext cx="7576856" cy="2144436"/>
            <a:chOff x="226431" y="1795555"/>
            <a:chExt cx="7576856" cy="2144436"/>
          </a:xfrm>
        </p:grpSpPr>
        <p:sp>
          <p:nvSpPr>
            <p:cNvPr id="15" name="矩形 14"/>
            <p:cNvSpPr>
              <a:spLocks noChangeAspect="1"/>
            </p:cNvSpPr>
            <p:nvPr/>
          </p:nvSpPr>
          <p:spPr>
            <a:xfrm>
              <a:off x="3244467" y="1795555"/>
              <a:ext cx="884489" cy="828000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>
              <a:spLocks noChangeAspect="1"/>
            </p:cNvSpPr>
            <p:nvPr/>
          </p:nvSpPr>
          <p:spPr>
            <a:xfrm>
              <a:off x="4249679" y="1795555"/>
              <a:ext cx="884489" cy="828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>
              <a:spLocks noChangeAspect="1"/>
            </p:cNvSpPr>
            <p:nvPr/>
          </p:nvSpPr>
          <p:spPr>
            <a:xfrm>
              <a:off x="3244467" y="2742421"/>
              <a:ext cx="884489" cy="828000"/>
            </a:xfrm>
            <a:prstGeom prst="rect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>
              <a:spLocks noChangeAspect="1"/>
            </p:cNvSpPr>
            <p:nvPr/>
          </p:nvSpPr>
          <p:spPr>
            <a:xfrm>
              <a:off x="4249679" y="2742421"/>
              <a:ext cx="884489" cy="828000"/>
            </a:xfrm>
            <a:prstGeom prst="rect">
              <a:avLst/>
            </a:prstGeom>
            <a:blipFill>
              <a:blip r:embed="rId7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298883" y="3570421"/>
              <a:ext cx="1789271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Acadian Flycatcher</a:t>
              </a:r>
              <a:endPara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矩形 19"/>
            <p:cNvSpPr>
              <a:spLocks noChangeAspect="1"/>
            </p:cNvSpPr>
            <p:nvPr/>
          </p:nvSpPr>
          <p:spPr>
            <a:xfrm>
              <a:off x="5915241" y="1824132"/>
              <a:ext cx="884487" cy="827999"/>
            </a:xfrm>
            <a:prstGeom prst="rect">
              <a:avLst/>
            </a:prstGeom>
            <a:blipFill>
              <a:blip r:embed="rId8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>
              <a:spLocks noChangeAspect="1"/>
            </p:cNvSpPr>
            <p:nvPr/>
          </p:nvSpPr>
          <p:spPr>
            <a:xfrm>
              <a:off x="6918800" y="1824131"/>
              <a:ext cx="884487" cy="827999"/>
            </a:xfrm>
            <a:prstGeom prst="rect">
              <a:avLst/>
            </a:pr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>
              <a:spLocks noChangeAspect="1"/>
            </p:cNvSpPr>
            <p:nvPr/>
          </p:nvSpPr>
          <p:spPr>
            <a:xfrm>
              <a:off x="5913586" y="2773439"/>
              <a:ext cx="884487" cy="827999"/>
            </a:xfrm>
            <a:prstGeom prst="rect">
              <a:avLst/>
            </a:prstGeom>
            <a:blipFill>
              <a:blip r:embed="rId10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>
              <a:spLocks noChangeAspect="1"/>
            </p:cNvSpPr>
            <p:nvPr/>
          </p:nvSpPr>
          <p:spPr>
            <a:xfrm>
              <a:off x="6918800" y="2773438"/>
              <a:ext cx="884487" cy="827999"/>
            </a:xfrm>
            <a:prstGeom prst="rect">
              <a:avLst/>
            </a:prstGeom>
            <a:blipFill>
              <a:blip r:embed="rId11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6057023" y="3601437"/>
              <a:ext cx="160282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dirty="0">
                  <a:latin typeface="Times New Roman" charset="0"/>
                  <a:ea typeface="Times New Roman" charset="0"/>
                  <a:cs typeface="Times New Roman" charset="0"/>
                </a:rPr>
                <a:t>Least</a:t>
              </a:r>
              <a:r>
                <a:rPr lang="zh-CN" altLang="en-US" sz="1600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zh-CN" sz="1600" dirty="0">
                  <a:latin typeface="Times New Roman" charset="0"/>
                  <a:ea typeface="Times New Roman" charset="0"/>
                  <a:cs typeface="Times New Roman" charset="0"/>
                </a:rPr>
                <a:t>Flycatcher</a:t>
              </a:r>
              <a:endParaRPr lang="zh-CN" altLang="en-US" sz="160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6431" y="2269611"/>
              <a:ext cx="30010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charset="0"/>
                <a:buChar char="•"/>
              </a:pPr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Inter-</a:t>
              </a:r>
              <a:r>
                <a:rPr kumimoji="1" lang="zh-CN" altLang="en-US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and</a:t>
              </a:r>
              <a:r>
                <a:rPr kumimoji="1" lang="zh-CN" altLang="en-US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intra-class</a:t>
              </a:r>
              <a:r>
                <a:rPr kumimoji="1" lang="zh-CN" altLang="en-US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variability</a:t>
              </a:r>
              <a:endParaRPr kumimoji="1" lang="zh-CN" alt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grpSp>
        <p:nvGrpSpPr>
          <p:cNvPr id="10" name="组 9"/>
          <p:cNvGrpSpPr/>
          <p:nvPr/>
        </p:nvGrpSpPr>
        <p:grpSpPr>
          <a:xfrm>
            <a:off x="232412" y="3667312"/>
            <a:ext cx="7997189" cy="1428781"/>
            <a:chOff x="250493" y="4400860"/>
            <a:chExt cx="7997189" cy="1428781"/>
          </a:xfrm>
        </p:grpSpPr>
        <p:sp>
          <p:nvSpPr>
            <p:cNvPr id="27" name="文本框 26"/>
            <p:cNvSpPr txBox="1"/>
            <p:nvPr/>
          </p:nvSpPr>
          <p:spPr>
            <a:xfrm>
              <a:off x="250493" y="4736975"/>
              <a:ext cx="24716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Details</a:t>
              </a:r>
              <a:r>
                <a:rPr kumimoji="1" lang="zh-CN" altLang="en-US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matter</a:t>
              </a:r>
              <a:r>
                <a:rPr kumimoji="1" lang="zh-CN" altLang="en-US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a</a:t>
              </a:r>
              <a:r>
                <a:rPr kumimoji="1" lang="zh-CN" altLang="en-US" dirty="0"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kumimoji="1"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lot</a:t>
              </a:r>
              <a:endParaRPr kumimoji="1" lang="zh-CN" altLang="en-US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grpSp>
          <p:nvGrpSpPr>
            <p:cNvPr id="38" name="组 37"/>
            <p:cNvGrpSpPr/>
            <p:nvPr/>
          </p:nvGrpSpPr>
          <p:grpSpPr>
            <a:xfrm>
              <a:off x="2949656" y="4455629"/>
              <a:ext cx="2498019" cy="879458"/>
              <a:chOff x="3173028" y="4446168"/>
              <a:chExt cx="2498019" cy="87945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3028" y="4446168"/>
                <a:ext cx="1274576" cy="879458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4057516" y="4650828"/>
                <a:ext cx="209684" cy="2024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07059" y="4446696"/>
                <a:ext cx="963988" cy="87893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12" name="直线连接符 11"/>
              <p:cNvCxnSpPr>
                <a:stCxn id="6" idx="0"/>
              </p:cNvCxnSpPr>
              <p:nvPr/>
            </p:nvCxnSpPr>
            <p:spPr>
              <a:xfrm flipV="1">
                <a:off x="4162358" y="4446168"/>
                <a:ext cx="544701" cy="204660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线连接符 24"/>
              <p:cNvCxnSpPr>
                <a:stCxn id="6" idx="2"/>
              </p:cNvCxnSpPr>
              <p:nvPr/>
            </p:nvCxnSpPr>
            <p:spPr>
              <a:xfrm>
                <a:off x="4162358" y="4853298"/>
                <a:ext cx="544701" cy="472328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9" name="组 38"/>
            <p:cNvGrpSpPr/>
            <p:nvPr/>
          </p:nvGrpSpPr>
          <p:grpSpPr>
            <a:xfrm>
              <a:off x="5707130" y="4400860"/>
              <a:ext cx="2540552" cy="896340"/>
              <a:chOff x="3173027" y="5405679"/>
              <a:chExt cx="2540552" cy="896340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73027" y="5423619"/>
                <a:ext cx="1274577" cy="878400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3968555" y="5612952"/>
                <a:ext cx="209684" cy="20247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49591" y="5422680"/>
                <a:ext cx="963988" cy="87296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cxnSp>
            <p:nvCxnSpPr>
              <p:cNvPr id="30" name="直线连接符 29"/>
              <p:cNvCxnSpPr>
                <a:stCxn id="28" idx="2"/>
              </p:cNvCxnSpPr>
              <p:nvPr/>
            </p:nvCxnSpPr>
            <p:spPr>
              <a:xfrm>
                <a:off x="4073397" y="5815422"/>
                <a:ext cx="676194" cy="480218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线连接符 33"/>
              <p:cNvCxnSpPr>
                <a:stCxn id="28" idx="0"/>
              </p:cNvCxnSpPr>
              <p:nvPr/>
            </p:nvCxnSpPr>
            <p:spPr>
              <a:xfrm flipV="1">
                <a:off x="4073397" y="5405679"/>
                <a:ext cx="676194" cy="207273"/>
              </a:xfrm>
              <a:prstGeom prst="line">
                <a:avLst/>
              </a:prstGeom>
              <a:ln w="19050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矩形 35"/>
            <p:cNvSpPr/>
            <p:nvPr/>
          </p:nvSpPr>
          <p:spPr>
            <a:xfrm>
              <a:off x="6296391" y="5433216"/>
              <a:ext cx="137063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dirty="0">
                  <a:latin typeface="Times New Roman" charset="0"/>
                  <a:ea typeface="Times New Roman" charset="0"/>
                  <a:cs typeface="Times New Roman" charset="0"/>
                </a:rPr>
                <a:t>Common Tern</a:t>
              </a:r>
              <a:endParaRPr lang="en-US" altLang="zh-CN" sz="1600" dirty="0">
                <a:effectLst/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677635" y="5460309"/>
              <a:ext cx="115845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>
                  <a:latin typeface="Times New Roman" charset="0"/>
                  <a:ea typeface="Times New Roman" charset="0"/>
                  <a:cs typeface="Times New Roman" charset="0"/>
                </a:rPr>
                <a:t>Least Tern</a:t>
              </a:r>
              <a:endParaRPr lang="en-US" altLang="zh-CN" dirty="0">
                <a:effectLst/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-20320" y="5260895"/>
            <a:ext cx="9163471" cy="14388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Previous Methods: Locating</a:t>
            </a:r>
            <a:r>
              <a:rPr kumimoji="1" lang="zh-CN" altLang="en-US" sz="2000" b="1" dirty="0" smtClean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attentive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regions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in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terms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discriminative</a:t>
            </a:r>
            <a:r>
              <a:rPr kumimoji="1" lang="zh-CN" altLang="en-US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C00000"/>
                </a:solidFill>
                <a:latin typeface="Times New Roman" charset="0"/>
                <a:ea typeface="Times New Roman" charset="0"/>
                <a:cs typeface="Times New Roman" charset="0"/>
              </a:rPr>
              <a:t>details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Part-based 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[1]: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Heavily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rely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r>
              <a: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annotations.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models [2]: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Roughly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locate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Arial" charset="0"/>
              <a:buChar char="•"/>
            </a:pPr>
            <a:endParaRPr lang="en-US" altLang="zh-CN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dirty="0">
                <a:latin typeface="Times New Roman" charset="0"/>
                <a:ea typeface="Times New Roman" charset="0"/>
                <a:cs typeface="Times New Roman" charset="0"/>
              </a:rPr>
              <a:t>[1] Look Part-Stacked CNN for Fine-Grained Visual Categorization,</a:t>
            </a:r>
            <a:r>
              <a:rPr lang="zh-CN" altLang="en-US" sz="105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050" dirty="0">
                <a:latin typeface="Times New Roman" charset="0"/>
                <a:ea typeface="Times New Roman" charset="0"/>
                <a:cs typeface="Times New Roman" charset="0"/>
              </a:rPr>
              <a:t>CVPR2017.</a:t>
            </a:r>
            <a:endParaRPr lang="zh-CN" altLang="en-US" sz="105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just">
              <a:lnSpc>
                <a:spcPct val="100000"/>
              </a:lnSpc>
            </a:pPr>
            <a:r>
              <a:rPr lang="en-US" altLang="zh-CN" sz="1050" dirty="0">
                <a:latin typeface="Times New Roman" charset="0"/>
                <a:ea typeface="Times New Roman" charset="0"/>
                <a:cs typeface="Times New Roman" charset="0"/>
              </a:rPr>
              <a:t>[2</a:t>
            </a:r>
            <a:r>
              <a:rPr lang="en-US" altLang="zh-CN" sz="1050" dirty="0" smtClean="0">
                <a:latin typeface="Times New Roman" charset="0"/>
                <a:ea typeface="Times New Roman" charset="0"/>
                <a:cs typeface="Times New Roman" charset="0"/>
              </a:rPr>
              <a:t>] Recurrent </a:t>
            </a:r>
            <a:r>
              <a:rPr lang="en-US" altLang="zh-CN" sz="1050" dirty="0">
                <a:latin typeface="Times New Roman" charset="0"/>
                <a:ea typeface="Times New Roman" charset="0"/>
                <a:cs typeface="Times New Roman" charset="0"/>
              </a:rPr>
              <a:t>Attention Convolutional Neural Network for Fine-Grained Image Recognition,</a:t>
            </a:r>
            <a:r>
              <a:rPr lang="zh-CN" altLang="en-US" sz="105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050" dirty="0" smtClean="0">
                <a:latin typeface="Times New Roman" charset="0"/>
                <a:ea typeface="Times New Roman" charset="0"/>
                <a:cs typeface="Times New Roman" charset="0"/>
              </a:rPr>
              <a:t>CVPR2017</a:t>
            </a:r>
            <a:endParaRPr lang="zh-CN" altLang="en-US" sz="105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38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Motivation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6417" y="2031031"/>
            <a:ext cx="5807670" cy="352252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1520" y="964740"/>
            <a:ext cx="83900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 image with the aid of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professional knowledge</a:t>
            </a:r>
          </a:p>
          <a:p>
            <a:pPr marL="285750" indent="-285750">
              <a:buFont typeface="Arial" charset="0"/>
              <a:buChar char="•"/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Correlations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between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category labels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lang="en-US" altLang="zh-CN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part-based attributes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served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extra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guidance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for fine grained image recognition.</a:t>
            </a:r>
          </a:p>
        </p:txBody>
      </p:sp>
    </p:spTree>
    <p:extLst>
      <p:ext uri="{BB962C8B-B14F-4D97-AF65-F5344CB8AC3E}">
        <p14:creationId xmlns:p14="http://schemas.microsoft.com/office/powerpoint/2010/main" val="1701393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19" y="2"/>
            <a:ext cx="8243627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9" y="2735463"/>
            <a:ext cx="8129116" cy="299361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870" y="942961"/>
            <a:ext cx="887089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knowledge graph refers to the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correlations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categories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attributes</a:t>
            </a:r>
          </a:p>
          <a:p>
            <a:pPr marL="285750" indent="-285750">
              <a:buFont typeface="Arial" charset="0"/>
              <a:buChar char="•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Nodes: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category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labels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attributes.</a:t>
            </a:r>
          </a:p>
          <a:p>
            <a:pPr marL="285750" indent="-285750">
              <a:spcAft>
                <a:spcPts val="1200"/>
              </a:spcAft>
              <a:buFont typeface="Arial" charset="0"/>
              <a:buChar char="•"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Edges: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correlations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corresponding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labels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attributes</a:t>
            </a:r>
            <a:endParaRPr kumimoji="1" lang="en-US" altLang="zh-CN" dirty="0"/>
          </a:p>
          <a:p>
            <a:r>
              <a:rPr kumimoji="1"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Constructed by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counting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co-occurrence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each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category-attribute</a:t>
            </a:r>
            <a:r>
              <a:rPr lang="zh-CN" altLang="en-US" sz="20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dirty="0">
                <a:latin typeface="Times New Roman" charset="0"/>
                <a:ea typeface="Times New Roman" charset="0"/>
                <a:cs typeface="Times New Roman" charset="0"/>
              </a:rPr>
              <a:t>pair</a:t>
            </a:r>
          </a:p>
        </p:txBody>
      </p:sp>
    </p:spTree>
    <p:extLst>
      <p:ext uri="{BB962C8B-B14F-4D97-AF65-F5344CB8AC3E}">
        <p14:creationId xmlns:p14="http://schemas.microsoft.com/office/powerpoint/2010/main" val="942278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57493" y="3152775"/>
            <a:ext cx="7915835" cy="2333625"/>
          </a:xfrm>
          <a:prstGeom prst="rect">
            <a:avLst/>
          </a:prstGeom>
          <a:solidFill>
            <a:schemeClr val="accent3">
              <a:lumMod val="20000"/>
              <a:lumOff val="80000"/>
              <a:alpha val="1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51520" y="2"/>
            <a:ext cx="7344816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Gated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Neural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  <a:endParaRPr lang="en-US" altLang="zh-CN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69762" y="788789"/>
                <a:ext cx="8601518" cy="10156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Ø"/>
                </a:pP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Gated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Neural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Networks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(GGNN)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is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network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architecture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that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learns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features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graph-structured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dataset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via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recurrent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message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propagation.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𝐺</m:t>
                    </m:r>
                    <m:r>
                      <a:rPr lang="en-US" altLang="zh-CN" sz="20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V</m:t>
                        </m:r>
                        <m: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sz="2000" i="0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A</m:t>
                        </m:r>
                      </m:e>
                    </m:d>
                    <m:r>
                      <a:rPr lang="en-US" altLang="zh-CN" sz="2000" b="0" i="0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:</m:t>
                    </m:r>
                  </m:oMath>
                </a14:m>
                <a:endParaRPr lang="en-US" altLang="zh-CN" sz="20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762" y="788789"/>
                <a:ext cx="8601518" cy="1015663"/>
              </a:xfrm>
              <a:prstGeom prst="rect">
                <a:avLst/>
              </a:prstGeom>
              <a:blipFill rotWithShape="0">
                <a:blip r:embed="rId4"/>
                <a:stretch>
                  <a:fillRect l="-638" t="-2994" b="-9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96900" y="5659296"/>
                <a:ext cx="7937500" cy="10717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Ø"/>
                </a:pP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Each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node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𝑣</m:t>
                    </m:r>
                    <m:r>
                      <a:rPr lang="en-US" altLang="zh-CN" sz="2000" i="1">
                        <a:latin typeface="Cambria Math" charset="0"/>
                        <a:ea typeface="Cambria Math" charset="0"/>
                        <a:cs typeface="Cambria Math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altLang="zh-CN" sz="2000" i="0">
                        <a:latin typeface="Cambria Math" charset="0"/>
                        <a:ea typeface="Cambria Math" charset="0"/>
                        <a:cs typeface="Cambria Math" charset="0"/>
                      </a:rPr>
                      <m:t>V</m:t>
                    </m:r>
                  </m:oMath>
                </a14:m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has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hidden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state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Times New Roman" charset="0"/>
                            <a:cs typeface="Times New Roman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𝑣</m:t>
                        </m:r>
                      </m:sub>
                      <m:sup>
                        <m:r>
                          <a:rPr lang="en-US" altLang="zh-CN" sz="2000" i="1">
                            <a:latin typeface="Cambria Math" charset="0"/>
                            <a:ea typeface="Times New Roman" charset="0"/>
                            <a:cs typeface="Times New Roman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at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2000" dirty="0">
                    <a:latin typeface="Times New Roman" charset="0"/>
                    <a:ea typeface="Times New Roman" charset="0"/>
                    <a:cs typeface="Times New Roman" charset="0"/>
                  </a:rPr>
                  <a:t>iteration</a:t>
                </a:r>
                <a:r>
                  <a:rPr lang="zh-CN" altLang="en-US" sz="20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𝑡</m:t>
                    </m:r>
                  </m:oMath>
                </a14:m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itchFamily="18" charset="0"/>
                    <a:cs typeface="Times New Roman" pitchFamily="18" charset="0"/>
                  </a:rPr>
                  <a:t>and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b="0" i="1">
                            <a:latin typeface="Cambria Math" charset="0"/>
                            <a:cs typeface="Times New Roman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 i="1">
                        <a:latin typeface="Cambria Math" charset="0"/>
                        <a:cs typeface="Times New Roman" pitchFamily="18" charset="0"/>
                      </a:rPr>
                      <m:t>=</m:t>
                    </m:r>
                  </m:oMath>
                </a14:m>
                <a:r>
                  <a:rPr lang="en-US" altLang="zh-CN" sz="2000" dirty="0"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 b="0" i="1">
                            <a:latin typeface="Cambria Math" charset="0"/>
                            <a:cs typeface="Times New Roman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</m:oMath>
                </a14:m>
                <a:endParaRPr lang="en-US" altLang="zh-CN" sz="2000" dirty="0" smtClean="0">
                  <a:latin typeface="Times New Roman" pitchFamily="18" charset="0"/>
                  <a:cs typeface="Times New Roman" pitchFamily="18" charset="0"/>
                </a:endParaRP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After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Times New Roman" pitchFamily="18" charset="0"/>
                      </a:rPr>
                      <m:t>𝑇</m:t>
                    </m:r>
                  </m:oMath>
                </a14:m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iteration,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it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can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learn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node-level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features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charset="0"/>
                        <a:cs typeface="Times New Roman" pitchFamily="18" charset="0"/>
                      </a:rPr>
                      <m:t>{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charset="0"/>
                            <a:cs typeface="Times New Roman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i="1">
                        <a:latin typeface="Cambria Math" charset="0"/>
                        <a:cs typeface="Times New Roman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i="1">
                        <a:latin typeface="Cambria Math" charset="0"/>
                        <a:cs typeface="Times New Roman" pitchFamily="18" charset="0"/>
                      </a:rPr>
                      <m:t>,…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|</m:t>
                        </m:r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𝑉</m:t>
                        </m:r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|</m:t>
                        </m:r>
                      </m:sub>
                      <m:sup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i="1">
                        <a:latin typeface="Cambria Math" charset="0"/>
                        <a:cs typeface="Times New Roman" pitchFamily="18" charset="0"/>
                      </a:rPr>
                      <m:t>}</m:t>
                    </m:r>
                  </m:oMath>
                </a14:m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.</a:t>
                </a:r>
              </a:p>
              <a:p>
                <a:pPr marL="342900" indent="-342900">
                  <a:buFont typeface="Wingdings" charset="2"/>
                  <a:buChar char="Ø"/>
                </a:pP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A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output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network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to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compute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the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output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feature</a:t>
                </a:r>
                <a:r>
                  <a:rPr lang="zh-CN" altLang="en-US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2000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charset="0"/>
                            <a:cs typeface="Times New Roman" pitchFamily="18" charset="0"/>
                          </a:rPr>
                          <m:t>o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2000" i="1">
                        <a:latin typeface="Cambria Math" charset="0"/>
                        <a:cs typeface="Times New Roman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>
                        <a:latin typeface="Cambria Math" charset="0"/>
                        <a:cs typeface="Times New Roman" pitchFamily="18" charset="0"/>
                      </a:rPr>
                      <m:t>g</m:t>
                    </m:r>
                    <m:r>
                      <a:rPr lang="en-US" altLang="zh-CN" sz="2000">
                        <a:latin typeface="Cambria Math" charset="0"/>
                        <a:cs typeface="Times New Roman" pitchFamily="18" charset="0"/>
                      </a:rPr>
                      <m:t>(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charset="0"/>
                            <a:cs typeface="Times New Roman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sz="2000" i="1">
                        <a:latin typeface="Cambria Math" charset="0"/>
                        <a:cs typeface="Times New Roman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en-US" altLang="zh-CN" sz="2000">
                            <a:latin typeface="Cambria Math" charset="0"/>
                            <a:cs typeface="Times New Roman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𝑣</m:t>
                        </m:r>
                      </m:sub>
                      <m:sup>
                        <m:r>
                          <a:rPr lang="en-US" altLang="zh-CN" sz="2000" i="1">
                            <a:latin typeface="Cambria Math" charset="0"/>
                            <a:cs typeface="Times New Roman" pitchFamily="18" charset="0"/>
                          </a:rPr>
                          <m:t>0</m:t>
                        </m:r>
                      </m:sup>
                    </m:sSubSup>
                    <m:r>
                      <a:rPr lang="en-US" altLang="zh-CN" sz="2000">
                        <a:latin typeface="Cambria Math" charset="0"/>
                        <a:cs typeface="Times New Roman" pitchFamily="18" charset="0"/>
                      </a:rPr>
                      <m:t>)</m:t>
                    </m:r>
                  </m:oMath>
                </a14:m>
                <a:endParaRPr lang="en-US" altLang="zh-CN" sz="20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900" y="5659296"/>
                <a:ext cx="7937500" cy="1071704"/>
              </a:xfrm>
              <a:prstGeom prst="rect">
                <a:avLst/>
              </a:prstGeom>
              <a:blipFill rotWithShape="0">
                <a:blip r:embed="rId5"/>
                <a:stretch>
                  <a:fillRect l="-691" t="-3409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3503" y="1771651"/>
            <a:ext cx="1771576" cy="12616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083113" y="2103592"/>
                <a:ext cx="3935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𝑮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3113" y="2103592"/>
                <a:ext cx="393569" cy="3693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703778" y="2168367"/>
                <a:ext cx="173848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0" smtClean="0">
                          <a:solidFill>
                            <a:srgbClr val="FF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𝐀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0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𝒊𝒏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lang="en-US" altLang="zh-CN" b="1" i="0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𝐀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𝒐𝒖𝒕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]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3778" y="2168367"/>
                <a:ext cx="1738489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51235" y="1638300"/>
            <a:ext cx="2177184" cy="14046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2751421" y="3208030"/>
                <a:ext cx="4686332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Ø"/>
                </a:pP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Message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propagation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each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nodes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charset="0"/>
                        <a:ea typeface="Times New Roman" charset="0"/>
                        <a:cs typeface="Times New Roman" charset="0"/>
                      </a:rPr>
                      <m:t>𝑣</m:t>
                    </m:r>
                  </m:oMath>
                </a14:m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: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1421" y="3208030"/>
                <a:ext cx="4686332" cy="338554"/>
              </a:xfrm>
              <a:prstGeom prst="rect">
                <a:avLst/>
              </a:prstGeom>
              <a:blipFill rotWithShape="0">
                <a:blip r:embed="rId10"/>
                <a:stretch>
                  <a:fillRect l="-520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5139" y="3193966"/>
            <a:ext cx="1679765" cy="202070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740385" y="508230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Unroll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endParaRPr kumimoji="1" lang="zh-CN" alt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66221" y="3563207"/>
            <a:ext cx="2456329" cy="35193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811335" y="3902237"/>
                <a:ext cx="5715781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charset="2"/>
                  <a:buChar char="Ø"/>
                </a:pP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Hidden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state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update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for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each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nodes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charset="0"/>
                        <a:ea typeface="Times New Roman" charset="0"/>
                        <a:cs typeface="Times New Roman" charset="0"/>
                      </a:rPr>
                      <m:t>𝑣</m:t>
                    </m:r>
                  </m:oMath>
                </a14:m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via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nb-NO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GRU-like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process:</a:t>
                </a: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1335" y="3902237"/>
                <a:ext cx="5715781" cy="338554"/>
              </a:xfrm>
              <a:prstGeom prst="rect">
                <a:avLst/>
              </a:prstGeom>
              <a:blipFill rotWithShape="0">
                <a:blip r:embed="rId13"/>
                <a:stretch>
                  <a:fillRect l="-426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6756" y="4249273"/>
            <a:ext cx="2613263" cy="1167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4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8324444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Embedded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520" y="4873317"/>
            <a:ext cx="380232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extraction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United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99175" y="4795520"/>
            <a:ext cx="4318746" cy="338554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compact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bilinear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extract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lang="zh-CN" altLang="en-US" sz="16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1600" dirty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endParaRPr kumimoji="1" lang="zh-CN" altLang="en-US" sz="16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72094" y="852556"/>
            <a:ext cx="8314707" cy="3829925"/>
            <a:chOff x="372094" y="852556"/>
            <a:chExt cx="8314707" cy="382992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2094" y="852556"/>
              <a:ext cx="8314707" cy="382992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22894" y="917297"/>
              <a:ext cx="4693920" cy="133096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551" y="3871876"/>
              <a:ext cx="1847949" cy="68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2302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8324444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Embedded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520" y="4873317"/>
            <a:ext cx="41165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extraction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United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16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368024" y="4873317"/>
                <a:ext cx="4387626" cy="134312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GGNN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propagate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node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message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through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graph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learn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knowledge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representation</a:t>
                </a: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𝑣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𝑡</m:t>
                          </m:r>
                        </m:sup>
                      </m:sSubSup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1600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GGNN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⋯</m:t>
                          </m:r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𝑡</m:t>
                              </m:r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𝐀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charset="0"/>
                  <a:ea typeface="Cambria Math" charset="0"/>
                  <a:cs typeface="Cambria Math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𝐨</m:t>
                          </m:r>
                        </m:e>
                        <m:sub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𝑣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𝑜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sz="1600" b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sub>
                            <m:sup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Times New Roman" charset="0"/>
                                  <a:cs typeface="Times New Roman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charset="0"/>
                                  <a:ea typeface="Times New Roman" charset="0"/>
                                  <a:cs typeface="Times New Roman" charset="0"/>
                                </a:rPr>
                                <m:t>𝑣</m:t>
                              </m:r>
                            </m:sub>
                          </m:sSub>
                        </m:e>
                      </m:d>
                      <m:r>
                        <a:rPr lang="zh-CN" altLang="en-US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 </m:t>
                      </m:r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𝑣</m:t>
                      </m:r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=1,2,⋯,</m:t>
                      </m:r>
                      <m:d>
                        <m:dPr>
                          <m:begChr m:val="|"/>
                          <m:endChr m:val="|"/>
                          <m:ctrlPr>
                            <a:rPr lang="hr-HR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pPr>
                        <m:e>
                          <m:r>
                            <a:rPr lang="en-US" altLang="zh-CN" sz="16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𝐟</m:t>
                          </m:r>
                        </m:e>
                        <m:sup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𝑔</m:t>
                          </m:r>
                        </m:sup>
                      </m:sSup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=[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𝐨</m:t>
                          </m:r>
                        </m:e>
                        <m:sub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Times New Roman" charset="0"/>
                              <a:cs typeface="Times New Roman" charset="0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𝐨</m:t>
                          </m:r>
                        </m:e>
                        <m:sub>
                          <m:r>
                            <a:rPr lang="en-US" altLang="zh-CN" sz="1600" i="1">
                              <a:latin typeface="Cambria Math" charset="0"/>
                              <a:ea typeface="Times New Roman" charset="0"/>
                              <a:cs typeface="Times New Roman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,</m:t>
                      </m:r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⋯,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altLang="zh-CN" sz="16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𝐨</m:t>
                          </m:r>
                        </m:e>
                        <m:sub>
                          <m:d>
                            <m:dPr>
                              <m:begChr m:val="|"/>
                              <m:endChr m:val="|"/>
                              <m:ctrlPr>
                                <a:rPr lang="hr-HR" altLang="zh-CN" sz="16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𝑉</m:t>
                              </m:r>
                            </m:e>
                          </m:d>
                        </m:sub>
                      </m:sSub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]</m:t>
                      </m:r>
                    </m:oMath>
                  </m:oMathPara>
                </a14:m>
                <a:endParaRPr lang="en-US" altLang="zh-CN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024" y="4873317"/>
                <a:ext cx="4387626" cy="1343125"/>
              </a:xfrm>
              <a:prstGeom prst="rect">
                <a:avLst/>
              </a:prstGeom>
              <a:blipFill rotWithShape="0">
                <a:blip r:embed="rId5"/>
                <a:stretch>
                  <a:fillRect l="-834" t="-1357" b="-90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372094" y="852556"/>
            <a:ext cx="8314707" cy="3829925"/>
            <a:chOff x="372094" y="852556"/>
            <a:chExt cx="8314707" cy="382992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094" y="852556"/>
              <a:ext cx="8314707" cy="382992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443214" y="2217777"/>
              <a:ext cx="4657106" cy="241390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776" y="3786151"/>
              <a:ext cx="1847949" cy="68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676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标题 1"/>
          <p:cNvSpPr txBox="1"/>
          <p:nvPr/>
        </p:nvSpPr>
        <p:spPr>
          <a:xfrm>
            <a:off x="251520" y="2"/>
            <a:ext cx="8324444" cy="8367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Tahoma" pitchFamily="34" charset="0"/>
              </a:defRPr>
            </a:lvl1pPr>
          </a:lstStyle>
          <a:p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Embedded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lang="zh-CN" altLang="en-US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 flipV="1">
            <a:off x="133352" y="789836"/>
            <a:ext cx="7613650" cy="45719"/>
          </a:xfrm>
          <a:prstGeom prst="rect">
            <a:avLst/>
          </a:prstGeom>
          <a:gradFill rotWithShape="1">
            <a:gsLst>
              <a:gs pos="0">
                <a:srgbClr val="005825"/>
              </a:gs>
              <a:gs pos="100000">
                <a:schemeClr val="bg1"/>
              </a:gs>
              <a:gs pos="52000">
                <a:srgbClr val="005825">
                  <a:alpha val="50000"/>
                </a:srgbClr>
              </a:gs>
            </a:gsLst>
            <a:lin ang="0" scaled="0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sz="1800">
              <a:solidFill>
                <a:srgbClr val="00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0"/>
            <a:ext cx="914400" cy="852556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51520" y="4873317"/>
            <a:ext cx="41165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Image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extraction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Knowledge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kumimoji="1" lang="zh-CN" altLang="en-US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dirty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United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r>
              <a:rPr kumimoji="1" lang="zh-CN" altLang="en-US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b="1" dirty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kumimoji="1" lang="zh-CN" altLang="en-US" sz="1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084320" y="4873317"/>
                <a:ext cx="4671330" cy="87235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A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gated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mechanism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integrate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the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knowledge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representation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to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guide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image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>
                    <a:latin typeface="Times New Roman" charset="0"/>
                    <a:ea typeface="Times New Roman" charset="0"/>
                    <a:cs typeface="Times New Roman" charset="0"/>
                  </a:rPr>
                  <a:t>representation</a:t>
                </a:r>
                <a:r>
                  <a:rPr lang="zh-CN" altLang="en-US" sz="1600" dirty="0"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zh-CN" sz="1600" dirty="0" smtClean="0">
                    <a:latin typeface="Times New Roman" charset="0"/>
                    <a:ea typeface="Times New Roman" charset="0"/>
                    <a:cs typeface="Times New Roman" charset="0"/>
                  </a:rPr>
                  <a:t>learning</a:t>
                </a:r>
                <a:endParaRPr lang="en-US" altLang="zh-CN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𝐟</m:t>
                      </m:r>
                      <m:r>
                        <a:rPr lang="en-US" altLang="zh-CN" sz="1600" i="1">
                          <a:latin typeface="Cambria Math" charset="0"/>
                          <a:ea typeface="Times New Roman" charset="0"/>
                          <a:cs typeface="Times New Roman" charset="0"/>
                        </a:rPr>
                        <m:t>=</m:t>
                      </m:r>
                      <m:r>
                        <a:rPr lang="en-US" altLang="zh-CN" sz="16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𝜎</m:t>
                      </m:r>
                      <m:r>
                        <a:rPr lang="en-US" altLang="zh-CN" sz="16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r>
                        <a:rPr lang="en-US" altLang="zh-CN" sz="16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𝑔</m:t>
                      </m:r>
                      <m:r>
                        <a:rPr lang="en-US" altLang="zh-CN" sz="1600" i="1" smtClean="0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Sup>
                        <m:sSubSup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b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.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p>
                      </m:sSubSup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pPr>
                        <m:e>
                          <m:r>
                            <a:rPr lang="en-US" altLang="zh-CN" sz="1600" b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𝐟</m:t>
                          </m:r>
                        </m:e>
                        <m:sup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𝑔</m:t>
                          </m:r>
                        </m:sup>
                      </m:sSup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))</m:t>
                      </m:r>
                      <m:r>
                        <a:rPr lang="en-US" altLang="zh-CN" sz="1600" i="1">
                          <a:latin typeface="Cambria Math" charset="0"/>
                          <a:ea typeface="Cambria Math" charset="0"/>
                          <a:cs typeface="Cambria Math" charset="0"/>
                        </a:rPr>
                        <m:t>⨀</m:t>
                      </m:r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sSubSupPr>
                        <m:e>
                          <m:r>
                            <a:rPr lang="en-US" altLang="zh-CN" sz="1600" b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𝐟</m:t>
                          </m:r>
                        </m:e>
                        <m:sub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𝐼</m:t>
                          </m:r>
                        </m:sup>
                      </m:sSubSup>
                    </m:oMath>
                  </m:oMathPara>
                </a14:m>
                <a:endParaRPr lang="en-US" altLang="zh-CN" sz="1600" dirty="0"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4320" y="4873317"/>
                <a:ext cx="4671330" cy="872355"/>
              </a:xfrm>
              <a:prstGeom prst="rect">
                <a:avLst/>
              </a:prstGeom>
              <a:blipFill rotWithShape="0">
                <a:blip r:embed="rId4"/>
                <a:stretch>
                  <a:fillRect l="-653" t="-2083" b="-20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752" y="5760571"/>
            <a:ext cx="1076475" cy="106694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72094" y="852556"/>
            <a:ext cx="8314707" cy="3829925"/>
            <a:chOff x="372094" y="852556"/>
            <a:chExt cx="8314707" cy="382992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2094" y="852556"/>
              <a:ext cx="8314707" cy="3829925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110480" y="919199"/>
              <a:ext cx="3506124" cy="373408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551" y="3871876"/>
              <a:ext cx="1847949" cy="6867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2631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780</TotalTime>
  <Words>562</Words>
  <Application>Microsoft Office PowerPoint</Application>
  <PresentationFormat>全屏显示(4:3)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Gulim</vt:lpstr>
      <vt:lpstr>宋体</vt:lpstr>
      <vt:lpstr>Arial</vt:lpstr>
      <vt:lpstr>Calibri</vt:lpstr>
      <vt:lpstr>Calibri Light</vt:lpstr>
      <vt:lpstr>Cambria Math</vt:lpstr>
      <vt:lpstr>Times New Roman</vt:lpstr>
      <vt:lpstr>Wingdings</vt:lpstr>
      <vt:lpstr>Office 主题</vt:lpstr>
      <vt:lpstr>PowerPoint 演示文稿</vt:lpstr>
      <vt:lpstr>Knowledge-Embedded Representation Learning  for Fine-Grained Image Recognition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Charleen Pong</dc:creator>
  <cp:lastModifiedBy>liu lingbo</cp:lastModifiedBy>
  <cp:revision>1439</cp:revision>
  <dcterms:created xsi:type="dcterms:W3CDTF">2015-06-04T06:09:19Z</dcterms:created>
  <dcterms:modified xsi:type="dcterms:W3CDTF">2019-02-13T00:17:55Z</dcterms:modified>
</cp:coreProperties>
</file>